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832"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78344687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9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600" cy="20307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600" cy="12819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200" cy="15645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9.jpg"/><Relationship Id="rId5" Type="http://schemas.openxmlformats.org/officeDocument/2006/relationships/image" Target="../media/image10.jp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4" Type="http://schemas.openxmlformats.org/officeDocument/2006/relationships/image" Target="../media/image12.jpg"/><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4" Type="http://schemas.openxmlformats.org/officeDocument/2006/relationships/image" Target="../media/image14.jpg"/><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213850" y="832850"/>
            <a:ext cx="8817600" cy="1477200"/>
          </a:xfrm>
          <a:prstGeom prst="rect">
            <a:avLst/>
          </a:prstGeom>
        </p:spPr>
        <p:txBody>
          <a:bodyPr lIns="91425" tIns="91425" rIns="91425" bIns="91425" anchor="b" anchorCtr="0">
            <a:noAutofit/>
          </a:bodyPr>
          <a:lstStyle/>
          <a:p>
            <a:pPr lvl="0">
              <a:spcBef>
                <a:spcPts val="0"/>
              </a:spcBef>
              <a:buNone/>
            </a:pPr>
            <a:r>
              <a:rPr lang="en"/>
              <a:t>Visions of Our Secondary Bandroom</a:t>
            </a:r>
          </a:p>
        </p:txBody>
      </p:sp>
      <p:sp>
        <p:nvSpPr>
          <p:cNvPr id="86" name="Shape 86"/>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Emily Long &amp; Marquita Marquez</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References</a:t>
            </a:r>
          </a:p>
        </p:txBody>
      </p:sp>
      <p:sp>
        <p:nvSpPr>
          <p:cNvPr id="155" name="Shape 155"/>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rtl="0">
              <a:lnSpc>
                <a:spcPct val="150000"/>
              </a:lnSpc>
              <a:spcBef>
                <a:spcPts val="0"/>
              </a:spcBef>
              <a:spcAft>
                <a:spcPts val="800"/>
              </a:spcAft>
              <a:buNone/>
            </a:pPr>
            <a:r>
              <a:rPr lang="en" sz="1400">
                <a:solidFill>
                  <a:srgbClr val="000000"/>
                </a:solidFill>
                <a:highlight>
                  <a:srgbClr val="F1F4F5"/>
                </a:highlight>
              </a:rPr>
              <a:t>Fay, Jim. Creating a Love and Logic School Culture. Golden, CO: Love and Logic Institute, 2011. Print.</a:t>
            </a:r>
          </a:p>
          <a:p>
            <a:pPr lvl="0">
              <a:lnSpc>
                <a:spcPct val="150000"/>
              </a:lnSpc>
              <a:spcBef>
                <a:spcPts val="0"/>
              </a:spcBef>
              <a:spcAft>
                <a:spcPts val="800"/>
              </a:spcAft>
              <a:buNone/>
            </a:pPr>
            <a:r>
              <a:rPr lang="en" sz="1400">
                <a:solidFill>
                  <a:srgbClr val="333333"/>
                </a:solidFill>
                <a:highlight>
                  <a:srgbClr val="FFFFFF"/>
                </a:highlight>
              </a:rPr>
              <a:t>Marzano, R.J., Marzano, J.S. &amp; Pickering, D. J. (2003). Classroom Management That Works:  Research-based Strategies for Every Teacher.  :       Alexandria, VA: Association for Supervision and Curriculum Development.</a:t>
            </a:r>
          </a:p>
          <a:p>
            <a:pPr lvl="0" rtl="0">
              <a:lnSpc>
                <a:spcPct val="150000"/>
              </a:lnSpc>
              <a:spcBef>
                <a:spcPts val="0"/>
              </a:spcBef>
              <a:spcAft>
                <a:spcPts val="800"/>
              </a:spcAft>
              <a:buNone/>
            </a:pPr>
            <a:r>
              <a:rPr lang="en" sz="1400">
                <a:solidFill>
                  <a:srgbClr val="333333"/>
                </a:solidFill>
                <a:highlight>
                  <a:srgbClr val="FFFFFF"/>
                </a:highlight>
              </a:rPr>
              <a:t> Zirpoli, T. J. (2014). Behavior Management:  Positive Applications for Teachers (6 ed.). New York, NY: Pearson.</a:t>
            </a:r>
          </a:p>
          <a:p>
            <a:pPr lvl="0" rtl="0">
              <a:spcBef>
                <a:spcPts val="0"/>
              </a:spcBef>
              <a:buNone/>
            </a:pPr>
            <a:r>
              <a:rPr lang="en" sz="1400">
                <a:solidFill>
                  <a:srgbClr val="000000"/>
                </a:solidFill>
                <a:highlight>
                  <a:srgbClr val="FFFFFF"/>
                </a:highlight>
              </a:rPr>
              <a:t>Wong, H. K., Wong, R. T., Jondahl, S. F., &amp; Ferguson, O. F. (2014). The Classroom Management Book.</a:t>
            </a:r>
          </a:p>
          <a:p>
            <a:pPr lvl="0">
              <a:spcBef>
                <a:spcPts val="0"/>
              </a:spcBef>
              <a:buNone/>
            </a:pPr>
            <a:r>
              <a:rPr lang="en" sz="1400">
                <a:solidFill>
                  <a:srgbClr val="000000"/>
                </a:solidFill>
                <a:highlight>
                  <a:srgbClr val="FFFFFF"/>
                </a:highlight>
              </a:rPr>
              <a:t>Mountain View: Harry K. Wong Publications, Inc</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sz="3200"/>
              <a:t>Introduction</a:t>
            </a:r>
          </a:p>
        </p:txBody>
      </p:sp>
      <p:sp>
        <p:nvSpPr>
          <p:cNvPr id="92" name="Shape 9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381000" rtl="0">
              <a:lnSpc>
                <a:spcPct val="150000"/>
              </a:lnSpc>
              <a:spcBef>
                <a:spcPts val="0"/>
              </a:spcBef>
              <a:buSzPct val="100000"/>
              <a:buChar char="●"/>
            </a:pPr>
            <a:r>
              <a:rPr lang="en" sz="2400"/>
              <a:t>View of our Philosophy </a:t>
            </a:r>
          </a:p>
          <a:p>
            <a:pPr marL="457200" lvl="0" indent="-381000" rtl="0">
              <a:lnSpc>
                <a:spcPct val="150000"/>
              </a:lnSpc>
              <a:spcBef>
                <a:spcPts val="0"/>
              </a:spcBef>
              <a:buSzPct val="100000"/>
              <a:buChar char="●"/>
            </a:pPr>
            <a:r>
              <a:rPr lang="en" sz="2400"/>
              <a:t>Procedures:</a:t>
            </a:r>
          </a:p>
          <a:p>
            <a:pPr marL="914400" lvl="1" indent="-381000" rtl="0">
              <a:lnSpc>
                <a:spcPct val="150000"/>
              </a:lnSpc>
              <a:spcBef>
                <a:spcPts val="0"/>
              </a:spcBef>
              <a:buSzPct val="100000"/>
              <a:buChar char="○"/>
            </a:pPr>
            <a:r>
              <a:rPr lang="en" sz="2400"/>
              <a:t>Starting class</a:t>
            </a:r>
          </a:p>
          <a:p>
            <a:pPr marL="914400" lvl="1" indent="-381000" rtl="0">
              <a:lnSpc>
                <a:spcPct val="150000"/>
              </a:lnSpc>
              <a:spcBef>
                <a:spcPts val="0"/>
              </a:spcBef>
              <a:buSzPct val="100000"/>
              <a:buChar char="○"/>
            </a:pPr>
            <a:r>
              <a:rPr lang="en" sz="2400"/>
              <a:t>Rehearsal</a:t>
            </a:r>
          </a:p>
          <a:p>
            <a:pPr marL="914400" lvl="1" indent="-381000" rtl="0">
              <a:lnSpc>
                <a:spcPct val="150000"/>
              </a:lnSpc>
              <a:spcBef>
                <a:spcPts val="0"/>
              </a:spcBef>
              <a:buSzPct val="100000"/>
              <a:buChar char="○"/>
            </a:pPr>
            <a:r>
              <a:rPr lang="en" sz="2400"/>
              <a:t>Ending Class</a:t>
            </a:r>
          </a:p>
        </p:txBody>
      </p:sp>
      <p:pic>
        <p:nvPicPr>
          <p:cNvPr id="93" name="Shape 93"/>
          <p:cNvPicPr preferRelativeResize="0"/>
          <p:nvPr/>
        </p:nvPicPr>
        <p:blipFill>
          <a:blip r:embed="rId3">
            <a:alphaModFix/>
          </a:blip>
          <a:stretch>
            <a:fillRect/>
          </a:stretch>
        </p:blipFill>
        <p:spPr>
          <a:xfrm>
            <a:off x="5582425" y="668850"/>
            <a:ext cx="2915050" cy="2881350"/>
          </a:xfrm>
          <a:prstGeom prst="rect">
            <a:avLst/>
          </a:prstGeom>
          <a:noFill/>
          <a:ln>
            <a:noFill/>
          </a:ln>
        </p:spPr>
      </p:pic>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Philosophy</a:t>
            </a:r>
          </a:p>
        </p:txBody>
      </p:sp>
      <p:sp>
        <p:nvSpPr>
          <p:cNvPr id="99" name="Shape 99"/>
          <p:cNvSpPr txBox="1">
            <a:spLocks noGrp="1"/>
          </p:cNvSpPr>
          <p:nvPr>
            <p:ph type="body" idx="1"/>
          </p:nvPr>
        </p:nvSpPr>
        <p:spPr>
          <a:xfrm>
            <a:off x="311700" y="1083550"/>
            <a:ext cx="8520600" cy="3339000"/>
          </a:xfrm>
          <a:prstGeom prst="rect">
            <a:avLst/>
          </a:prstGeom>
        </p:spPr>
        <p:txBody>
          <a:bodyPr lIns="91425" tIns="91425" rIns="91425" bIns="91425" anchor="t" anchorCtr="0">
            <a:noAutofit/>
          </a:bodyPr>
          <a:lstStyle/>
          <a:p>
            <a:pPr lvl="0" rtl="0">
              <a:spcBef>
                <a:spcPts val="0"/>
              </a:spcBef>
              <a:buNone/>
            </a:pPr>
            <a:r>
              <a:rPr lang="en"/>
              <a:t>“</a:t>
            </a:r>
            <a:r>
              <a:rPr lang="en" u="sng"/>
              <a:t>Rules and procedures</a:t>
            </a:r>
            <a:r>
              <a:rPr lang="en"/>
              <a:t> typically fall into several categories, including general expectations for behavior, beginning and ending the day or the period, transitions and interruptions, materials and equipment, group work, and teacher-led activities.” (Robert J. Marzano)</a:t>
            </a:r>
          </a:p>
          <a:p>
            <a:pPr lvl="0" rtl="0">
              <a:spcBef>
                <a:spcPts val="0"/>
              </a:spcBef>
              <a:buNone/>
            </a:pPr>
            <a:r>
              <a:rPr lang="en"/>
              <a:t>We will provide a welcoming and safe environment for all students to learn and grow. As educators it is our job to push students to reach their full potential as musicians and people. Students will learn not only about music, but about life skills such as organization, leadership, time management, and group cooperation.</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10000"/>
            <a:ext cx="4280400" cy="607800"/>
          </a:xfrm>
          <a:prstGeom prst="rect">
            <a:avLst/>
          </a:prstGeom>
        </p:spPr>
        <p:txBody>
          <a:bodyPr lIns="91425" tIns="91425" rIns="91425" bIns="91425" anchor="t" anchorCtr="0">
            <a:noAutofit/>
          </a:bodyPr>
          <a:lstStyle/>
          <a:p>
            <a:pPr lvl="0">
              <a:spcBef>
                <a:spcPts val="0"/>
              </a:spcBef>
              <a:buNone/>
            </a:pPr>
            <a:r>
              <a:rPr lang="en"/>
              <a:t>Classroom Environment</a:t>
            </a:r>
          </a:p>
        </p:txBody>
      </p:sp>
      <p:sp>
        <p:nvSpPr>
          <p:cNvPr id="105" name="Shape 105"/>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“Attempting to use fear as both a motivator and discipline tool during my early career created more problems for me than it solved.” (Jim Fay)</a:t>
            </a:r>
          </a:p>
          <a:p>
            <a:pPr lvl="0">
              <a:spcBef>
                <a:spcPts val="0"/>
              </a:spcBef>
              <a:buNone/>
            </a:pPr>
            <a:r>
              <a:rPr lang="en"/>
              <a:t>Procedures and rules will be clearly displayed</a:t>
            </a:r>
          </a:p>
          <a:p>
            <a:pPr lvl="0">
              <a:spcBef>
                <a:spcPts val="0"/>
              </a:spcBef>
              <a:buNone/>
            </a:pPr>
            <a:r>
              <a:rPr lang="en"/>
              <a:t>The band room is open for practicing during off hours</a:t>
            </a:r>
          </a:p>
        </p:txBody>
      </p:sp>
      <p:pic>
        <p:nvPicPr>
          <p:cNvPr id="106" name="Shape 106"/>
          <p:cNvPicPr preferRelativeResize="0"/>
          <p:nvPr/>
        </p:nvPicPr>
        <p:blipFill>
          <a:blip r:embed="rId3">
            <a:alphaModFix/>
          </a:blip>
          <a:stretch>
            <a:fillRect/>
          </a:stretch>
        </p:blipFill>
        <p:spPr>
          <a:xfrm>
            <a:off x="6764200" y="1823299"/>
            <a:ext cx="2267500" cy="1700624"/>
          </a:xfrm>
          <a:prstGeom prst="rect">
            <a:avLst/>
          </a:prstGeom>
          <a:noFill/>
          <a:ln>
            <a:noFill/>
          </a:ln>
        </p:spPr>
      </p:pic>
      <p:pic>
        <p:nvPicPr>
          <p:cNvPr id="107" name="Shape 107"/>
          <p:cNvPicPr preferRelativeResize="0"/>
          <p:nvPr/>
        </p:nvPicPr>
        <p:blipFill>
          <a:blip r:embed="rId4">
            <a:alphaModFix/>
          </a:blip>
          <a:stretch>
            <a:fillRect/>
          </a:stretch>
        </p:blipFill>
        <p:spPr>
          <a:xfrm>
            <a:off x="3972974" y="3201400"/>
            <a:ext cx="2196849" cy="1526775"/>
          </a:xfrm>
          <a:prstGeom prst="rect">
            <a:avLst/>
          </a:prstGeom>
          <a:noFill/>
          <a:ln>
            <a:noFill/>
          </a:ln>
        </p:spPr>
      </p:pic>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Procedures: Starting Class</a:t>
            </a:r>
          </a:p>
        </p:txBody>
      </p:sp>
      <p:sp>
        <p:nvSpPr>
          <p:cNvPr id="113" name="Shape 113"/>
          <p:cNvSpPr txBox="1">
            <a:spLocks noGrp="1"/>
          </p:cNvSpPr>
          <p:nvPr>
            <p:ph type="body" idx="1"/>
          </p:nvPr>
        </p:nvSpPr>
        <p:spPr>
          <a:xfrm>
            <a:off x="311700" y="1252375"/>
            <a:ext cx="8520600" cy="3339000"/>
          </a:xfrm>
          <a:prstGeom prst="rect">
            <a:avLst/>
          </a:prstGeom>
          <a:ln w="9525" cap="flat" cmpd="sng">
            <a:solidFill>
              <a:srgbClr val="000000"/>
            </a:solidFill>
            <a:prstDash val="dot"/>
            <a:round/>
            <a:headEnd type="none" w="med" len="med"/>
            <a:tailEnd type="none" w="med" len="med"/>
          </a:ln>
        </p:spPr>
        <p:txBody>
          <a:bodyPr lIns="91425" tIns="91425" rIns="91425" bIns="91425" anchor="t" anchorCtr="0">
            <a:noAutofit/>
          </a:bodyPr>
          <a:lstStyle/>
          <a:p>
            <a:pPr lvl="0">
              <a:lnSpc>
                <a:spcPct val="150000"/>
              </a:lnSpc>
              <a:spcBef>
                <a:spcPts val="0"/>
              </a:spcBef>
              <a:buNone/>
            </a:pPr>
            <a:r>
              <a:rPr lang="en"/>
              <a:t>“The effective teacher knows that student achievement will only occur when the students’ </a:t>
            </a:r>
            <a:r>
              <a:rPr lang="en" u="sng"/>
              <a:t>work environment is organized and structured</a:t>
            </a:r>
            <a:r>
              <a:rPr lang="en"/>
              <a:t>.” (Wong)</a:t>
            </a:r>
          </a:p>
          <a:p>
            <a:pPr marL="0" lvl="0" indent="0" rtl="0">
              <a:lnSpc>
                <a:spcPct val="150000"/>
              </a:lnSpc>
              <a:spcBef>
                <a:spcPts val="0"/>
              </a:spcBef>
              <a:spcAft>
                <a:spcPts val="0"/>
              </a:spcAft>
              <a:buNone/>
            </a:pPr>
            <a:r>
              <a:rPr lang="en"/>
              <a:t>Each students’ music will be in a folder which </a:t>
            </a:r>
          </a:p>
          <a:p>
            <a:pPr marL="0" lvl="0" indent="0" rtl="0">
              <a:lnSpc>
                <a:spcPct val="150000"/>
              </a:lnSpc>
              <a:spcBef>
                <a:spcPts val="0"/>
              </a:spcBef>
              <a:spcAft>
                <a:spcPts val="0"/>
              </a:spcAft>
              <a:buNone/>
            </a:pPr>
            <a:r>
              <a:rPr lang="en"/>
              <a:t>will be organized on a rack in the room</a:t>
            </a:r>
          </a:p>
          <a:p>
            <a:pPr marL="0" lvl="0" indent="0" rtl="0">
              <a:lnSpc>
                <a:spcPct val="150000"/>
              </a:lnSpc>
              <a:spcBef>
                <a:spcPts val="1000"/>
              </a:spcBef>
              <a:buNone/>
            </a:pPr>
            <a:r>
              <a:rPr lang="en"/>
              <a:t>All instruments will be kept in lockers</a:t>
            </a:r>
          </a:p>
          <a:p>
            <a:pPr marL="0" lvl="0" indent="0" rtl="0">
              <a:lnSpc>
                <a:spcPct val="150000"/>
              </a:lnSpc>
              <a:spcBef>
                <a:spcPts val="0"/>
              </a:spcBef>
              <a:spcAft>
                <a:spcPts val="0"/>
              </a:spcAft>
              <a:buNone/>
            </a:pPr>
            <a:r>
              <a:rPr lang="en"/>
              <a:t>Students will be given five minutes at the start of class to </a:t>
            </a:r>
          </a:p>
          <a:p>
            <a:pPr marL="0" lvl="0" indent="0" rtl="0">
              <a:lnSpc>
                <a:spcPct val="150000"/>
              </a:lnSpc>
              <a:spcBef>
                <a:spcPts val="0"/>
              </a:spcBef>
              <a:spcAft>
                <a:spcPts val="0"/>
              </a:spcAft>
              <a:buNone/>
            </a:pPr>
            <a:r>
              <a:rPr lang="en"/>
              <a:t>collect their instruments and folders and get to their seats</a:t>
            </a:r>
          </a:p>
          <a:p>
            <a:pPr lvl="0">
              <a:spcBef>
                <a:spcPts val="0"/>
              </a:spcBef>
              <a:buNone/>
            </a:pPr>
            <a:endParaRPr/>
          </a:p>
        </p:txBody>
      </p:sp>
      <p:pic>
        <p:nvPicPr>
          <p:cNvPr id="114" name="Shape 114"/>
          <p:cNvPicPr preferRelativeResize="0"/>
          <p:nvPr/>
        </p:nvPicPr>
        <p:blipFill>
          <a:blip r:embed="rId3">
            <a:alphaModFix/>
          </a:blip>
          <a:stretch>
            <a:fillRect/>
          </a:stretch>
        </p:blipFill>
        <p:spPr>
          <a:xfrm>
            <a:off x="7023075" y="2060875"/>
            <a:ext cx="1809225" cy="1637550"/>
          </a:xfrm>
          <a:prstGeom prst="rect">
            <a:avLst/>
          </a:prstGeom>
          <a:noFill/>
          <a:ln>
            <a:noFill/>
          </a:ln>
        </p:spPr>
      </p:pic>
      <p:pic>
        <p:nvPicPr>
          <p:cNvPr id="115" name="Shape 115"/>
          <p:cNvPicPr preferRelativeResize="0"/>
          <p:nvPr/>
        </p:nvPicPr>
        <p:blipFill>
          <a:blip r:embed="rId4">
            <a:alphaModFix/>
          </a:blip>
          <a:stretch>
            <a:fillRect/>
          </a:stretch>
        </p:blipFill>
        <p:spPr>
          <a:xfrm>
            <a:off x="5153200" y="2487350"/>
            <a:ext cx="1487199" cy="1211074"/>
          </a:xfrm>
          <a:prstGeom prst="rect">
            <a:avLst/>
          </a:prstGeom>
          <a:noFill/>
          <a:ln>
            <a:noFill/>
          </a:ln>
        </p:spPr>
      </p:pic>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Procedures: Rehearsal</a:t>
            </a:r>
          </a:p>
        </p:txBody>
      </p:sp>
      <p:sp>
        <p:nvSpPr>
          <p:cNvPr id="121" name="Shape 121"/>
          <p:cNvSpPr txBox="1">
            <a:spLocks noGrp="1"/>
          </p:cNvSpPr>
          <p:nvPr>
            <p:ph type="body" idx="1"/>
          </p:nvPr>
        </p:nvSpPr>
        <p:spPr>
          <a:xfrm>
            <a:off x="311700" y="1229875"/>
            <a:ext cx="8624700" cy="3339000"/>
          </a:xfrm>
          <a:prstGeom prst="rect">
            <a:avLst/>
          </a:prstGeom>
        </p:spPr>
        <p:txBody>
          <a:bodyPr lIns="91425" tIns="91425" rIns="91425" bIns="91425" anchor="t" anchorCtr="0">
            <a:noAutofit/>
          </a:bodyPr>
          <a:lstStyle/>
          <a:p>
            <a:pPr marL="457200" lvl="0" indent="-228600" rtl="0">
              <a:lnSpc>
                <a:spcPct val="100000"/>
              </a:lnSpc>
              <a:spcBef>
                <a:spcPts val="0"/>
              </a:spcBef>
              <a:buAutoNum type="arabicPeriod"/>
            </a:pPr>
            <a:r>
              <a:rPr lang="en"/>
              <a:t>Any disruptions to another child’s learning will be faced with consequences</a:t>
            </a:r>
          </a:p>
          <a:p>
            <a:pPr marL="1371600" lvl="2" indent="-228600">
              <a:lnSpc>
                <a:spcPct val="100000"/>
              </a:lnSpc>
              <a:spcBef>
                <a:spcPts val="0"/>
              </a:spcBef>
            </a:pPr>
            <a:r>
              <a:rPr lang="en"/>
              <a:t>Consequences include loss in daily points</a:t>
            </a:r>
          </a:p>
          <a:p>
            <a:pPr marL="457200" lvl="0" indent="-228600" rtl="0">
              <a:lnSpc>
                <a:spcPct val="100000"/>
              </a:lnSpc>
              <a:spcBef>
                <a:spcPts val="0"/>
              </a:spcBef>
              <a:buAutoNum type="arabicPeriod"/>
            </a:pPr>
            <a:r>
              <a:rPr lang="en"/>
              <a:t>Treat all school property with respect and care</a:t>
            </a:r>
          </a:p>
          <a:p>
            <a:pPr marL="457200" lvl="0" indent="-228600" rtl="0">
              <a:lnSpc>
                <a:spcPct val="100000"/>
              </a:lnSpc>
              <a:spcBef>
                <a:spcPts val="0"/>
              </a:spcBef>
              <a:buAutoNum type="arabicPeriod"/>
            </a:pPr>
            <a:r>
              <a:rPr lang="en"/>
              <a:t>Listen to what other sections are being instructed because it may apply to you</a:t>
            </a:r>
          </a:p>
          <a:p>
            <a:pPr marL="457200" lvl="0" indent="-228600" rtl="0">
              <a:lnSpc>
                <a:spcPct val="100000"/>
              </a:lnSpc>
              <a:spcBef>
                <a:spcPts val="0"/>
              </a:spcBef>
              <a:buAutoNum type="arabicPeriod"/>
            </a:pPr>
            <a:r>
              <a:rPr lang="en"/>
              <a:t>Pencils are required for writing directions in the music</a:t>
            </a:r>
          </a:p>
          <a:p>
            <a:pPr lvl="0" rtl="0">
              <a:spcBef>
                <a:spcPts val="0"/>
              </a:spcBef>
              <a:buNone/>
            </a:pPr>
            <a:r>
              <a:rPr lang="en"/>
              <a:t>“Positive Behavioral Supports for Young Children: Set aside </a:t>
            </a:r>
            <a:r>
              <a:rPr lang="en" u="sng"/>
              <a:t>individual time</a:t>
            </a:r>
            <a:r>
              <a:rPr lang="en"/>
              <a:t>, tell children about the </a:t>
            </a:r>
            <a:r>
              <a:rPr lang="en" u="sng"/>
              <a:t>good things they do</a:t>
            </a:r>
            <a:r>
              <a:rPr lang="en"/>
              <a:t>, allow children to have </a:t>
            </a:r>
            <a:r>
              <a:rPr lang="en" u="sng"/>
              <a:t>limited choices</a:t>
            </a:r>
            <a:r>
              <a:rPr lang="en"/>
              <a:t>.” (Thomas J. Zirpoli)</a:t>
            </a:r>
          </a:p>
          <a:p>
            <a:pPr lvl="0" algn="ctr" rtl="0">
              <a:spcBef>
                <a:spcPts val="0"/>
              </a:spcBef>
              <a:buNone/>
            </a:pPr>
            <a:endParaRPr/>
          </a:p>
        </p:txBody>
      </p:sp>
      <p:pic>
        <p:nvPicPr>
          <p:cNvPr id="122" name="Shape 122"/>
          <p:cNvPicPr preferRelativeResize="0"/>
          <p:nvPr/>
        </p:nvPicPr>
        <p:blipFill>
          <a:blip r:embed="rId3">
            <a:alphaModFix/>
          </a:blip>
          <a:stretch>
            <a:fillRect/>
          </a:stretch>
        </p:blipFill>
        <p:spPr>
          <a:xfrm rot="26">
            <a:off x="5005173" y="3578234"/>
            <a:ext cx="1176528" cy="1170105"/>
          </a:xfrm>
          <a:prstGeom prst="rect">
            <a:avLst/>
          </a:prstGeom>
          <a:noFill/>
          <a:ln>
            <a:noFill/>
          </a:ln>
        </p:spPr>
      </p:pic>
      <p:pic>
        <p:nvPicPr>
          <p:cNvPr id="123" name="Shape 123"/>
          <p:cNvPicPr preferRelativeResize="0"/>
          <p:nvPr/>
        </p:nvPicPr>
        <p:blipFill>
          <a:blip r:embed="rId4">
            <a:alphaModFix/>
          </a:blip>
          <a:stretch>
            <a:fillRect/>
          </a:stretch>
        </p:blipFill>
        <p:spPr>
          <a:xfrm>
            <a:off x="2912821" y="3476400"/>
            <a:ext cx="809303" cy="1373774"/>
          </a:xfrm>
          <a:prstGeom prst="rect">
            <a:avLst/>
          </a:prstGeom>
          <a:noFill/>
          <a:ln>
            <a:noFill/>
          </a:ln>
        </p:spPr>
      </p:pic>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Procedures: End of Class</a:t>
            </a:r>
          </a:p>
        </p:txBody>
      </p:sp>
      <p:sp>
        <p:nvSpPr>
          <p:cNvPr id="129" name="Shape 129"/>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Students will receive five minutes at the end of class to put away their instrument and music</a:t>
            </a:r>
          </a:p>
          <a:p>
            <a:pPr lvl="0">
              <a:spcBef>
                <a:spcPts val="0"/>
              </a:spcBef>
              <a:buNone/>
            </a:pPr>
            <a:r>
              <a:rPr lang="en"/>
              <a:t>All students must stay in the classroom until the bell rings</a:t>
            </a:r>
          </a:p>
          <a:p>
            <a:pPr lvl="0">
              <a:spcBef>
                <a:spcPts val="0"/>
              </a:spcBef>
              <a:buNone/>
            </a:pPr>
            <a:r>
              <a:rPr lang="en"/>
              <a:t>Students can speak with each other at no louder than a mezzo piano volume</a:t>
            </a:r>
          </a:p>
        </p:txBody>
      </p:sp>
      <p:pic>
        <p:nvPicPr>
          <p:cNvPr id="130" name="Shape 130"/>
          <p:cNvPicPr preferRelativeResize="0"/>
          <p:nvPr/>
        </p:nvPicPr>
        <p:blipFill rotWithShape="1">
          <a:blip r:embed="rId3">
            <a:alphaModFix/>
          </a:blip>
          <a:srcRect t="34984"/>
          <a:stretch/>
        </p:blipFill>
        <p:spPr>
          <a:xfrm>
            <a:off x="311699" y="2924550"/>
            <a:ext cx="2396849" cy="1903799"/>
          </a:xfrm>
          <a:prstGeom prst="rect">
            <a:avLst/>
          </a:prstGeom>
          <a:noFill/>
          <a:ln>
            <a:noFill/>
          </a:ln>
        </p:spPr>
      </p:pic>
      <p:pic>
        <p:nvPicPr>
          <p:cNvPr id="131" name="Shape 131"/>
          <p:cNvPicPr preferRelativeResize="0"/>
          <p:nvPr/>
        </p:nvPicPr>
        <p:blipFill>
          <a:blip r:embed="rId4">
            <a:alphaModFix/>
          </a:blip>
          <a:stretch>
            <a:fillRect/>
          </a:stretch>
        </p:blipFill>
        <p:spPr>
          <a:xfrm rot="-815505">
            <a:off x="5312349" y="218600"/>
            <a:ext cx="866774" cy="990599"/>
          </a:xfrm>
          <a:prstGeom prst="rect">
            <a:avLst/>
          </a:prstGeom>
          <a:noFill/>
          <a:ln>
            <a:noFill/>
          </a:ln>
        </p:spPr>
      </p:pic>
      <p:pic>
        <p:nvPicPr>
          <p:cNvPr id="132" name="Shape 132"/>
          <p:cNvPicPr preferRelativeResize="0"/>
          <p:nvPr/>
        </p:nvPicPr>
        <p:blipFill>
          <a:blip r:embed="rId5">
            <a:alphaModFix/>
          </a:blip>
          <a:stretch>
            <a:fillRect/>
          </a:stretch>
        </p:blipFill>
        <p:spPr>
          <a:xfrm>
            <a:off x="3140125" y="3151375"/>
            <a:ext cx="2571749" cy="1619249"/>
          </a:xfrm>
          <a:prstGeom prst="rect">
            <a:avLst/>
          </a:prstGeom>
          <a:noFill/>
          <a:ln>
            <a:noFill/>
          </a:ln>
        </p:spPr>
      </p:pic>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Classroom Situations</a:t>
            </a:r>
          </a:p>
        </p:txBody>
      </p:sp>
      <p:sp>
        <p:nvSpPr>
          <p:cNvPr id="138" name="Shape 138"/>
          <p:cNvSpPr txBox="1">
            <a:spLocks noGrp="1"/>
          </p:cNvSpPr>
          <p:nvPr>
            <p:ph type="body" idx="1"/>
          </p:nvPr>
        </p:nvSpPr>
        <p:spPr>
          <a:xfrm>
            <a:off x="311700" y="1229975"/>
            <a:ext cx="3999900" cy="3339000"/>
          </a:xfrm>
          <a:prstGeom prst="rect">
            <a:avLst/>
          </a:prstGeom>
        </p:spPr>
        <p:txBody>
          <a:bodyPr lIns="91425" tIns="91425" rIns="91425" bIns="91425" anchor="t" anchorCtr="0">
            <a:noAutofit/>
          </a:bodyPr>
          <a:lstStyle/>
          <a:p>
            <a:pPr marL="457200" lvl="0" indent="-342900" rtl="0">
              <a:spcBef>
                <a:spcPts val="0"/>
              </a:spcBef>
              <a:buSzPct val="100000"/>
              <a:buAutoNum type="arabicPeriod"/>
            </a:pPr>
            <a:r>
              <a:rPr lang="en" sz="1800"/>
              <a:t>Disruption during rehearsal</a:t>
            </a:r>
          </a:p>
          <a:p>
            <a:pPr lvl="0">
              <a:spcBef>
                <a:spcPts val="0"/>
              </a:spcBef>
              <a:buNone/>
            </a:pPr>
            <a:endParaRPr sz="1800"/>
          </a:p>
          <a:p>
            <a:pPr marL="457200" lvl="0" indent="-342900" rtl="0">
              <a:spcBef>
                <a:spcPts val="0"/>
              </a:spcBef>
              <a:buSzPct val="100000"/>
              <a:buAutoNum type="arabicPeriod"/>
            </a:pPr>
            <a:r>
              <a:rPr lang="en" sz="1800"/>
              <a:t>Not meeting the standards of organization</a:t>
            </a:r>
          </a:p>
          <a:p>
            <a:pPr lvl="0">
              <a:spcBef>
                <a:spcPts val="0"/>
              </a:spcBef>
              <a:buNone/>
            </a:pPr>
            <a:endParaRPr sz="1800"/>
          </a:p>
          <a:p>
            <a:pPr marL="457200" lvl="0" indent="-342900">
              <a:spcBef>
                <a:spcPts val="0"/>
              </a:spcBef>
              <a:buSzPct val="100000"/>
              <a:buAutoNum type="arabicPeriod"/>
            </a:pPr>
            <a:r>
              <a:rPr lang="en" sz="1800"/>
              <a:t>Not following start and end of class procedures</a:t>
            </a:r>
          </a:p>
        </p:txBody>
      </p:sp>
      <p:sp>
        <p:nvSpPr>
          <p:cNvPr id="139" name="Shape 139"/>
          <p:cNvSpPr txBox="1">
            <a:spLocks noGrp="1"/>
          </p:cNvSpPr>
          <p:nvPr>
            <p:ph type="body" idx="2"/>
          </p:nvPr>
        </p:nvSpPr>
        <p:spPr>
          <a:xfrm>
            <a:off x="4832400" y="1229975"/>
            <a:ext cx="3999900" cy="3339000"/>
          </a:xfrm>
          <a:prstGeom prst="rect">
            <a:avLst/>
          </a:prstGeom>
        </p:spPr>
        <p:txBody>
          <a:bodyPr lIns="91425" tIns="91425" rIns="91425" bIns="91425" anchor="t" anchorCtr="0">
            <a:noAutofit/>
          </a:bodyPr>
          <a:lstStyle/>
          <a:p>
            <a:pPr marL="457200" lvl="0" indent="-342900" rtl="0">
              <a:lnSpc>
                <a:spcPct val="200000"/>
              </a:lnSpc>
              <a:spcBef>
                <a:spcPts val="0"/>
              </a:spcBef>
              <a:buSzPct val="100000"/>
              <a:buAutoNum type="arabicPeriod"/>
            </a:pPr>
            <a:r>
              <a:rPr lang="en" sz="1800"/>
              <a:t>Talk to student after class alone</a:t>
            </a:r>
          </a:p>
          <a:p>
            <a:pPr marL="457200" lvl="0" indent="-342900" rtl="0">
              <a:lnSpc>
                <a:spcPct val="200000"/>
              </a:lnSpc>
              <a:spcBef>
                <a:spcPts val="0"/>
              </a:spcBef>
              <a:buSzPct val="100000"/>
              <a:buAutoNum type="arabicPeriod"/>
            </a:pPr>
            <a:r>
              <a:rPr lang="en" sz="1800"/>
              <a:t>Explain why you are speaking to them clearly</a:t>
            </a:r>
          </a:p>
          <a:p>
            <a:pPr marL="457200" lvl="0" indent="-342900" rtl="0">
              <a:lnSpc>
                <a:spcPct val="200000"/>
              </a:lnSpc>
              <a:spcBef>
                <a:spcPts val="0"/>
              </a:spcBef>
              <a:spcAft>
                <a:spcPts val="1000"/>
              </a:spcAft>
              <a:buSzPct val="100000"/>
              <a:buAutoNum type="arabicPeriod"/>
            </a:pPr>
            <a:r>
              <a:rPr lang="en" sz="1800"/>
              <a:t>Discuss fair consequences</a:t>
            </a:r>
          </a:p>
          <a:p>
            <a:pPr marL="457200" lvl="0" indent="-228600">
              <a:lnSpc>
                <a:spcPct val="200000"/>
              </a:lnSpc>
              <a:spcBef>
                <a:spcPts val="0"/>
              </a:spcBef>
              <a:buChar char="●"/>
            </a:pPr>
            <a:r>
              <a:rPr lang="en"/>
              <a:t>If behavior doesn’t change call a conference with parents</a:t>
            </a:r>
          </a:p>
          <a:p>
            <a:pPr lvl="0">
              <a:spcBef>
                <a:spcPts val="0"/>
              </a:spcBef>
              <a:buNone/>
            </a:pPr>
            <a:endParaRPr/>
          </a:p>
        </p:txBody>
      </p:sp>
      <p:pic>
        <p:nvPicPr>
          <p:cNvPr id="140" name="Shape 140"/>
          <p:cNvPicPr preferRelativeResize="0"/>
          <p:nvPr/>
        </p:nvPicPr>
        <p:blipFill>
          <a:blip r:embed="rId3">
            <a:alphaModFix/>
          </a:blip>
          <a:stretch>
            <a:fillRect/>
          </a:stretch>
        </p:blipFill>
        <p:spPr>
          <a:xfrm>
            <a:off x="2166350" y="2608205"/>
            <a:ext cx="1867924" cy="1179744"/>
          </a:xfrm>
          <a:prstGeom prst="rect">
            <a:avLst/>
          </a:prstGeom>
          <a:noFill/>
          <a:ln>
            <a:noFill/>
          </a:ln>
        </p:spPr>
      </p:pic>
      <p:pic>
        <p:nvPicPr>
          <p:cNvPr id="141" name="Shape 141"/>
          <p:cNvPicPr preferRelativeResize="0"/>
          <p:nvPr/>
        </p:nvPicPr>
        <p:blipFill>
          <a:blip r:embed="rId4">
            <a:alphaModFix amt="25000"/>
          </a:blip>
          <a:stretch>
            <a:fillRect/>
          </a:stretch>
        </p:blipFill>
        <p:spPr>
          <a:xfrm>
            <a:off x="3631846" y="896775"/>
            <a:ext cx="1298149" cy="1981200"/>
          </a:xfrm>
          <a:prstGeom prst="rect">
            <a:avLst/>
          </a:prstGeom>
          <a:noFill/>
          <a:ln>
            <a:noFill/>
          </a:ln>
        </p:spPr>
      </p:pic>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Challenges Faced in The Classroom</a:t>
            </a:r>
          </a:p>
        </p:txBody>
      </p:sp>
      <p:sp>
        <p:nvSpPr>
          <p:cNvPr id="147" name="Shape 147"/>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rtl="0">
              <a:lnSpc>
                <a:spcPct val="150000"/>
              </a:lnSpc>
              <a:spcBef>
                <a:spcPts val="0"/>
              </a:spcBef>
            </a:pPr>
            <a:r>
              <a:rPr lang="en"/>
              <a:t>Working with students of different skills levels</a:t>
            </a:r>
          </a:p>
          <a:p>
            <a:pPr marL="457200" lvl="0" indent="-228600" rtl="0">
              <a:lnSpc>
                <a:spcPct val="150000"/>
              </a:lnSpc>
              <a:spcBef>
                <a:spcPts val="0"/>
              </a:spcBef>
            </a:pPr>
            <a:r>
              <a:rPr lang="en"/>
              <a:t>Continuously finding challenges for over-achieving students</a:t>
            </a:r>
          </a:p>
          <a:p>
            <a:pPr marL="457200" lvl="0" indent="-228600" rtl="0">
              <a:lnSpc>
                <a:spcPct val="150000"/>
              </a:lnSpc>
              <a:spcBef>
                <a:spcPts val="0"/>
              </a:spcBef>
            </a:pPr>
            <a:r>
              <a:rPr lang="en"/>
              <a:t>Being aware of our budget while improving the program</a:t>
            </a:r>
          </a:p>
          <a:p>
            <a:pPr marL="457200" lvl="0" indent="-228600">
              <a:lnSpc>
                <a:spcPct val="150000"/>
              </a:lnSpc>
              <a:spcBef>
                <a:spcPts val="0"/>
              </a:spcBef>
            </a:pPr>
            <a:r>
              <a:rPr lang="en"/>
              <a:t>Working with the schedules of students in extracurricular activities</a:t>
            </a:r>
          </a:p>
        </p:txBody>
      </p:sp>
      <p:pic>
        <p:nvPicPr>
          <p:cNvPr id="148" name="Shape 148"/>
          <p:cNvPicPr preferRelativeResize="0"/>
          <p:nvPr/>
        </p:nvPicPr>
        <p:blipFill>
          <a:blip r:embed="rId3">
            <a:alphaModFix/>
          </a:blip>
          <a:stretch>
            <a:fillRect/>
          </a:stretch>
        </p:blipFill>
        <p:spPr>
          <a:xfrm>
            <a:off x="7308300" y="495200"/>
            <a:ext cx="1524000" cy="1695450"/>
          </a:xfrm>
          <a:prstGeom prst="rect">
            <a:avLst/>
          </a:prstGeom>
          <a:noFill/>
          <a:ln>
            <a:noFill/>
          </a:ln>
        </p:spPr>
      </p:pic>
      <p:pic>
        <p:nvPicPr>
          <p:cNvPr id="149" name="Shape 149"/>
          <p:cNvPicPr preferRelativeResize="0"/>
          <p:nvPr/>
        </p:nvPicPr>
        <p:blipFill>
          <a:blip r:embed="rId4">
            <a:alphaModFix/>
          </a:blip>
          <a:stretch>
            <a:fillRect/>
          </a:stretch>
        </p:blipFill>
        <p:spPr>
          <a:xfrm>
            <a:off x="1389791" y="3048350"/>
            <a:ext cx="3821259" cy="1695449"/>
          </a:xfrm>
          <a:prstGeom prst="rect">
            <a:avLst/>
          </a:prstGeom>
          <a:noFill/>
          <a:ln>
            <a:noFill/>
          </a:ln>
        </p:spPr>
      </p:pic>
    </p:spTree>
  </p:cSld>
  <p:clrMapOvr>
    <a:masterClrMapping/>
  </p:clrMapOvr>
  <p:transition xmlns:p14="http://schemas.microsoft.com/office/powerpoint/2010/main" spd="slow">
    <p:cut/>
  </p:transition>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606</Words>
  <Application>Microsoft Macintosh PowerPoint</Application>
  <PresentationFormat>On-screen Show (16:9)</PresentationFormat>
  <Paragraphs>54</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Roboto</vt:lpstr>
      <vt:lpstr>geometric</vt:lpstr>
      <vt:lpstr>Visions of Our Secondary Bandroom</vt:lpstr>
      <vt:lpstr>Introduction</vt:lpstr>
      <vt:lpstr>Philosophy</vt:lpstr>
      <vt:lpstr>Classroom Environment</vt:lpstr>
      <vt:lpstr>Procedures: Starting Class</vt:lpstr>
      <vt:lpstr>Procedures: Rehearsal</vt:lpstr>
      <vt:lpstr>Procedures: End of Class</vt:lpstr>
      <vt:lpstr>Classroom Situations</vt:lpstr>
      <vt:lpstr>Challenges Faced in The Classroom</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Visions of Our Secondary Bandroom</dc:title>
  <cp:lastModifiedBy>Emily Long</cp:lastModifiedBy>
  <cp:revision>1</cp:revision>
  <dcterms:modified xsi:type="dcterms:W3CDTF">2016-04-18T15:59:33Z</dcterms:modified>
</cp:coreProperties>
</file>